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Fugaz One"/>
      <p:regular r:id="rId20"/>
    </p:embeddedFont>
    <p:embeddedFont>
      <p:font typeface="Ultra"/>
      <p:regular r:id="rId21"/>
    </p:embeddedFont>
    <p:embeddedFont>
      <p:font typeface="Alfa Slab One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08BDA2C-982E-45E3-8FBB-72162402B5E2}">
  <a:tblStyle styleId="{608BDA2C-982E-45E3-8FBB-72162402B5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ugazOne-regular.fntdata"/><Relationship Id="rId11" Type="http://schemas.openxmlformats.org/officeDocument/2006/relationships/slide" Target="slides/slide6.xml"/><Relationship Id="rId22" Type="http://schemas.openxmlformats.org/officeDocument/2006/relationships/font" Target="fonts/AlfaSlabOne-regular.fntdata"/><Relationship Id="rId10" Type="http://schemas.openxmlformats.org/officeDocument/2006/relationships/slide" Target="slides/slide5.xml"/><Relationship Id="rId21" Type="http://schemas.openxmlformats.org/officeDocument/2006/relationships/font" Target="fonts/Ultr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ed.com/talks/chimamanda_adichie_the_danger_of_a_single_story/transcript?language=en#t-579780" TargetMode="External"/><Relationship Id="rId3" Type="http://schemas.openxmlformats.org/officeDocument/2006/relationships/hyperlink" Target="https://www.youtube.com/watch?v=D9Ihs241zeg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ed.com/talks/wade_davis_on_endangered_cultures/transcript?language=en" TargetMode="External"/><Relationship Id="rId3" Type="http://schemas.openxmlformats.org/officeDocument/2006/relationships/hyperlink" Target="https://www.zmescience.com/science/news-science/who-discovered-america-21102017/" TargetMode="External"/><Relationship Id="rId4" Type="http://schemas.openxmlformats.org/officeDocument/2006/relationships/hyperlink" Target="https://www.ted.com/talks/chimamanda_adichie_the_danger_of_a_single_story/transcript?language=en#t-579780" TargetMode="External"/><Relationship Id="rId5" Type="http://schemas.openxmlformats.org/officeDocument/2006/relationships/hyperlink" Target="https://www.creativespirits.info/aboriginalculture/busting-myths-about-aboriginal-culture-in-australia" TargetMode="External"/><Relationship Id="rId6" Type="http://schemas.openxmlformats.org/officeDocument/2006/relationships/hyperlink" Target="https://www.huffingtonpost.in/2016/12/21/poverty-was-unknown-to-india-before-the-british-arrived-tharoor_a_21632939/" TargetMode="External"/><Relationship Id="rId7" Type="http://schemas.openxmlformats.org/officeDocument/2006/relationships/hyperlink" Target="https://en.wikipedia.org/wiki/Islamic%E2%80%93Jewish_relations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XGn1LX9UOp7LZpbTOGfOSGSojyobMF2IOPYsiIVzAAw/edit?usp=sharing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27c68b30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27c68b30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See how this lesson links to the course by viewing the final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Key TOK terms appear in a</a:t>
            </a:r>
            <a:r>
              <a:rPr b="1" lang="en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 red font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d215e71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0d215e71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Use this slide to access the ‘Exploration Points’ notes for BQ4, which will help students to develop a deeper knowledge of any TOK theme or area of knowledge. This will not only help them to master the TOK course in general, but also craft a great exhibition or essay.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 ready to provide more guidance on how to use this resource - ie, which media sources to focus on, which questions to address, which TED talks to watch, and which key terms and ideas to understand.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3ee49618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3ee49618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Briefly take a few responses, but the next slide will develop this...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e039d7b1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5e039d7b1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Confirmation bias!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171d229a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171d229a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171d22d95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171d22d95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danger of a single story, 2009 -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here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(YouTube version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here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). Watch the four clips from the video, and give students time to write down and discuss responses.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story of Fide (3.00 - 4.10)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Experiences at college (4.10 - 5.20)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Mexico (8.20 - 9.30)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‘Nkali’ (9.30 - 11.10)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171d22d95_0_1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171d22d95_0_1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It’s best if students are able to self-identify one, but if not, here are some 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xamples -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Indigenous societies are vulnerable because they don’t keep up with the modern world (see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Wade Davis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from 14.13 onwards)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USA was ‘discovered’ by Europeans (see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here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Post-colonial African history is all about conflict and corruption (see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Adichie’s talk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Australia was ‘colonized’ by the British, and its infrastructure created by them (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see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India was always a poverty-stricken country (see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this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- note, this is a controversial view)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Arab-Jewish relations have always been poor (start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here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3d7c7416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3d7c7416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Optional slide, if you want to help students to take ownership of the IA prompts (IAPs) for the TOK exhibition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more ideas on relevant IAPs, see the ‘Linking this lesson to the course’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2474fb86_0_9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92474fb86_0_9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BQ4 assessment tracker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for suggestions on providing feedback, and recording students’ progress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3d7c741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e3d7c741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AUTOLAYOUT_23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26"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7425" y="924900"/>
            <a:ext cx="4779300" cy="3142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27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284F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284F7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284F7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284F7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284F7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284F7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284F7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284F7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284F7D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 1">
  <p:cSld name="AUTOLAYOUT_20_1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" type="subTitle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8">
  <p:cSld name="AUTOLAYOUT_124">
    <p:bg>
      <p:bgPr>
        <a:solidFill>
          <a:srgbClr val="FFFF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7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125"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8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AUTOLAYOUT_126"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9"/>
          <p:cNvSpPr/>
          <p:nvPr/>
        </p:nvSpPr>
        <p:spPr>
          <a:xfrm>
            <a:off x="2705800" y="0"/>
            <a:ext cx="6438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9"/>
          <p:cNvSpPr txBox="1"/>
          <p:nvPr>
            <p:ph type="title"/>
          </p:nvPr>
        </p:nvSpPr>
        <p:spPr>
          <a:xfrm>
            <a:off x="304800" y="710000"/>
            <a:ext cx="2089800" cy="759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04800" y="1554150"/>
            <a:ext cx="2089800" cy="331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127"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AUTOLAYOUT_120"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1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s://theoryofknowledge.net/areas-of-knowledge/human-sciences/" TargetMode="External"/><Relationship Id="rId10" Type="http://schemas.openxmlformats.org/officeDocument/2006/relationships/hyperlink" Target="https://theoryofknowledge.net/areas-of-knowledge/history/" TargetMode="External"/><Relationship Id="rId13" Type="http://schemas.openxmlformats.org/officeDocument/2006/relationships/hyperlink" Target="https://theoryofknowledge.net/areas-of-knowledge/natural-sciences/" TargetMode="External"/><Relationship Id="rId12" Type="http://schemas.openxmlformats.org/officeDocument/2006/relationships/hyperlink" Target="https://theoryofknowledge.net/areas-of-knowledge/mathematics/" TargetMode="Externa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theoryofknowledge.net/the-tok-themes/knowledge-and-the-knower/" TargetMode="External"/><Relationship Id="rId4" Type="http://schemas.openxmlformats.org/officeDocument/2006/relationships/hyperlink" Target="https://theoryofknowledge.net/the-tok-course/tok-optional-themes/knowledge-and-indigenous-societies/" TargetMode="External"/><Relationship Id="rId9" Type="http://schemas.openxmlformats.org/officeDocument/2006/relationships/hyperlink" Target="https://theoryofknowledge.net/areas-of-knowledge/the-arts/" TargetMode="External"/><Relationship Id="rId15" Type="http://schemas.openxmlformats.org/officeDocument/2006/relationships/image" Target="../media/image4.jpg"/><Relationship Id="rId14" Type="http://schemas.openxmlformats.org/officeDocument/2006/relationships/hyperlink" Target="https://theoryofknowledge.net/the-tok-course/" TargetMode="External"/><Relationship Id="rId5" Type="http://schemas.openxmlformats.org/officeDocument/2006/relationships/hyperlink" Target="https://theoryofknowledge.net/the-tok-course/tok-optional-themes/knowledge-and-language/" TargetMode="External"/><Relationship Id="rId6" Type="http://schemas.openxmlformats.org/officeDocument/2006/relationships/hyperlink" Target="https://theoryofknowledge.net/the-tok-course/tok-optional-themes/knowledge-and-politics/" TargetMode="External"/><Relationship Id="rId7" Type="http://schemas.openxmlformats.org/officeDocument/2006/relationships/hyperlink" Target="https://theoryofknowledge.net/the-tok-course/tok-optional-themes/knowledge-and-religion/" TargetMode="External"/><Relationship Id="rId8" Type="http://schemas.openxmlformats.org/officeDocument/2006/relationships/hyperlink" Target="https://theoryofknowledge.net/the-tok-course/tok-optional-themes/knowledge-and-technology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2"/>
          <p:cNvPicPr preferRelativeResize="0"/>
          <p:nvPr/>
        </p:nvPicPr>
        <p:blipFill rotWithShape="1">
          <a:blip r:embed="rId3">
            <a:alphaModFix amt="50000"/>
          </a:blip>
          <a:srcRect b="7813" l="0" r="0" t="7813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/>
          <p:nvPr>
            <p:ph type="ctrTitle"/>
          </p:nvPr>
        </p:nvSpPr>
        <p:spPr>
          <a:xfrm>
            <a:off x="952075" y="1705900"/>
            <a:ext cx="7268100" cy="16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>
                <a:solidFill>
                  <a:schemeClr val="lt1"/>
                </a:solidFill>
                <a:latin typeface="Fugaz One"/>
                <a:ea typeface="Fugaz One"/>
                <a:cs typeface="Fugaz One"/>
                <a:sym typeface="Fugaz One"/>
              </a:rPr>
              <a:t>THE DANGERS OF A SINGLE HISTORICAL PERSPECTIVE</a:t>
            </a:r>
            <a:endParaRPr b="1" sz="5600"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105" name="Google Shape;105;p22"/>
          <p:cNvSpPr txBox="1"/>
          <p:nvPr>
            <p:ph idx="1" type="subTitle"/>
          </p:nvPr>
        </p:nvSpPr>
        <p:spPr>
          <a:xfrm>
            <a:off x="952075" y="4049325"/>
            <a:ext cx="7435200" cy="5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rgbClr val="D0E0E3"/>
                </a:solidFill>
              </a:rPr>
              <a:t>I can explain how our knowledge of the past is often based on a ‘single story’, and what the implications of this are </a:t>
            </a:r>
            <a:endParaRPr i="1" sz="2200">
              <a:solidFill>
                <a:srgbClr val="D0E0E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0E0E3"/>
              </a:solidFill>
            </a:endParaRPr>
          </a:p>
        </p:txBody>
      </p:sp>
      <p:sp>
        <p:nvSpPr>
          <p:cNvPr id="106" name="Google Shape;106;p22"/>
          <p:cNvSpPr txBox="1"/>
          <p:nvPr/>
        </p:nvSpPr>
        <p:spPr>
          <a:xfrm>
            <a:off x="1776425" y="356375"/>
            <a:ext cx="6443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BQ4</a:t>
            </a:r>
            <a:r>
              <a:rPr lang="en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Perspectives </a:t>
            </a:r>
            <a:r>
              <a:rPr b="1" i="1" lang="en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7</a:t>
            </a:r>
            <a:endParaRPr b="1" i="1" sz="3000">
              <a:solidFill>
                <a:srgbClr val="D0E0E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7" name="Google Shape;10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76" y="377975"/>
            <a:ext cx="639920" cy="6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356650" y="2442450"/>
            <a:ext cx="2698800" cy="23751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CORE THEME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u="sng">
                <a:solidFill>
                  <a:schemeClr val="hlink"/>
                </a:solidFill>
                <a:hlinkClick r:id="rId3"/>
              </a:rPr>
              <a:t>Knowledge &amp; the knower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68" name="Google Shape;168;p31"/>
          <p:cNvSpPr txBox="1"/>
          <p:nvPr/>
        </p:nvSpPr>
        <p:spPr>
          <a:xfrm>
            <a:off x="3234000" y="2442475"/>
            <a:ext cx="2752500" cy="237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THEMES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Indigenous societies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Language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Politics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Religion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Technology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31"/>
          <p:cNvSpPr txBox="1"/>
          <p:nvPr/>
        </p:nvSpPr>
        <p:spPr>
          <a:xfrm>
            <a:off x="6172675" y="2442450"/>
            <a:ext cx="2698800" cy="237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AREAS OF KNOWLEDGE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The arts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History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Human sciences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2"/>
              </a:rPr>
              <a:t>Mathematics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3"/>
              </a:rPr>
              <a:t>Natural sciences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0" name="Google Shape;170;p31"/>
          <p:cNvSpPr txBox="1"/>
          <p:nvPr/>
        </p:nvSpPr>
        <p:spPr>
          <a:xfrm>
            <a:off x="3234000" y="301925"/>
            <a:ext cx="56376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Explore the TOK themes and areas of knowledge in more depth via a range of thinkers, media sources, and other resources, in our </a:t>
            </a:r>
            <a:r>
              <a:rPr b="1" lang="en">
                <a:solidFill>
                  <a:srgbClr val="45818E"/>
                </a:solidFill>
                <a:latin typeface="Proxima Nova"/>
                <a:ea typeface="Proxima Nova"/>
                <a:cs typeface="Proxima Nova"/>
                <a:sym typeface="Proxima Nova"/>
              </a:rPr>
              <a:t>EXPLORATION POINTS DOCUMENTS</a:t>
            </a:r>
            <a:r>
              <a:rPr b="1" lang="en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b="1"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documents via the links below. You’ll also find the EP icons on all of the </a:t>
            </a:r>
            <a:r>
              <a:rPr b="1"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TOK course</a:t>
            </a:r>
            <a:r>
              <a:rPr b="1" lang="en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 pages of the site to help you unpack the quotes, KQs, and real-life situations that you find there.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1" name="Google Shape;171;p3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6650" y="301925"/>
            <a:ext cx="2698799" cy="179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3"/>
          <p:cNvPicPr preferRelativeResize="0"/>
          <p:nvPr/>
        </p:nvPicPr>
        <p:blipFill rotWithShape="1">
          <a:blip r:embed="rId3">
            <a:alphaModFix/>
          </a:blip>
          <a:srcRect b="0" l="8284" r="8284" t="0"/>
          <a:stretch/>
        </p:blipFill>
        <p:spPr>
          <a:xfrm>
            <a:off x="2705775" y="-9"/>
            <a:ext cx="64382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3"/>
          <p:cNvSpPr txBox="1"/>
          <p:nvPr>
            <p:ph type="title"/>
          </p:nvPr>
        </p:nvSpPr>
        <p:spPr>
          <a:xfrm>
            <a:off x="304800" y="710000"/>
            <a:ext cx="2089800" cy="10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3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Starter</a:t>
            </a:r>
            <a:endParaRPr b="0" sz="33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04800" y="2025100"/>
            <a:ext cx="2089800" cy="28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What’s the problem with biased knowledge?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4"/>
          <p:cNvPicPr preferRelativeResize="0"/>
          <p:nvPr/>
        </p:nvPicPr>
        <p:blipFill rotWithShape="1">
          <a:blip r:embed="rId3">
            <a:alphaModFix amt="60000"/>
          </a:blip>
          <a:srcRect b="0" l="4470" r="4470" t="0"/>
          <a:stretch/>
        </p:blipFill>
        <p:spPr>
          <a:xfrm>
            <a:off x="0" y="0"/>
            <a:ext cx="3512598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307825"/>
            <a:ext cx="29016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700">
                <a:latin typeface="Ultra"/>
                <a:ea typeface="Ultra"/>
                <a:cs typeface="Ultra"/>
                <a:sym typeface="Ultra"/>
              </a:rPr>
              <a:t>Pair/ share</a:t>
            </a:r>
            <a:endParaRPr b="0" sz="47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“...if we are uncritical we shall always find what we want: we shall look for, and find, confirmation, and we shall look away from, and not see, whatever might be dangerous to our pet theories. </a:t>
            </a:r>
            <a:endParaRPr b="1"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/>
              <a:t>In this way it is only too easy to obtain what appears to be overwhelming evidence in favour of a theory which, if approached critically, would have been refuted.” </a:t>
            </a:r>
            <a:endParaRPr b="1" sz="1700"/>
          </a:p>
          <a:p>
            <a:pPr indent="0" lvl="0" marL="0" rtl="0" algn="r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1700"/>
              <a:t>(Karl Popper)</a:t>
            </a:r>
            <a:endParaRPr b="1" i="1"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/>
              <a:t>With a partner, use Karl Popper’s definition to add to your starter response. What is this idea commonly called?</a:t>
            </a:r>
            <a:endParaRPr b="1" sz="1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/>
          <p:cNvPicPr preferRelativeResize="0"/>
          <p:nvPr/>
        </p:nvPicPr>
        <p:blipFill rotWithShape="1">
          <a:blip r:embed="rId3">
            <a:alphaModFix/>
          </a:blip>
          <a:srcRect b="0" l="20577" r="20577" t="0"/>
          <a:stretch/>
        </p:blipFill>
        <p:spPr>
          <a:xfrm>
            <a:off x="0" y="0"/>
            <a:ext cx="45720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5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Single </a:t>
            </a:r>
            <a:r>
              <a:rPr b="0" lang="en">
                <a:solidFill>
                  <a:srgbClr val="CC4125"/>
                </a:solidFill>
                <a:latin typeface="Ultra"/>
                <a:ea typeface="Ultra"/>
                <a:cs typeface="Ultra"/>
                <a:sym typeface="Ultra"/>
              </a:rPr>
              <a:t>perspectives</a:t>
            </a:r>
            <a:endParaRPr b="0">
              <a:solidFill>
                <a:srgbClr val="CC4125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class we looked at the problems of </a:t>
            </a:r>
            <a:r>
              <a:rPr b="1" lang="en"/>
              <a:t>multiple</a:t>
            </a:r>
            <a:r>
              <a:rPr lang="en"/>
              <a:t> </a:t>
            </a:r>
            <a:r>
              <a:rPr b="1" lang="en">
                <a:solidFill>
                  <a:srgbClr val="CC4125"/>
                </a:solidFill>
              </a:rPr>
              <a:t>perspectives</a:t>
            </a:r>
            <a:r>
              <a:rPr lang="en"/>
              <a:t> existing about an event or issue.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class looks at the problems of considering only a </a:t>
            </a:r>
            <a:r>
              <a:rPr b="1" lang="en"/>
              <a:t>single</a:t>
            </a:r>
            <a:r>
              <a:rPr lang="en"/>
              <a:t> </a:t>
            </a:r>
            <a:r>
              <a:rPr b="1" lang="en">
                <a:solidFill>
                  <a:srgbClr val="CC4125"/>
                </a:solidFill>
              </a:rPr>
              <a:t>perspective</a:t>
            </a:r>
            <a:r>
              <a:rPr lang="en"/>
              <a:t> about an event or issue.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are your initial thoughts of the problems associated with only looking at a ‘a single story’?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 rotWithShape="1">
          <a:blip r:embed="rId3">
            <a:alphaModFix/>
          </a:blip>
          <a:srcRect b="0" l="406" r="406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6"/>
          <p:cNvSpPr txBox="1"/>
          <p:nvPr/>
        </p:nvSpPr>
        <p:spPr>
          <a:xfrm>
            <a:off x="4205200" y="464950"/>
            <a:ext cx="4308600" cy="4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Proxima Nova"/>
              <a:buAutoNum type="arabicPeriod"/>
            </a:pPr>
            <a:r>
              <a:rPr b="1" lang="en" sz="17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The story of Fide</a:t>
            </a:r>
            <a:r>
              <a:rPr lang="en" sz="17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. How did a ‘single story’ influence the way Adichie viewed Fide, a boy who worked in her house? </a:t>
            </a:r>
            <a:endParaRPr sz="17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Proxima Nova"/>
              <a:buAutoNum type="arabicPeriod"/>
            </a:pPr>
            <a:r>
              <a:rPr b="1" lang="en" sz="17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Experiences at college</a:t>
            </a:r>
            <a:r>
              <a:rPr lang="en" sz="17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. Which ‘single story’ influenced the way Adichie was perceived by her roommate? </a:t>
            </a:r>
            <a:endParaRPr sz="17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Proxima Nova"/>
              <a:buAutoNum type="arabicPeriod"/>
            </a:pPr>
            <a:r>
              <a:rPr b="1" lang="en" sz="17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Mexico</a:t>
            </a:r>
            <a:r>
              <a:rPr lang="en" sz="17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. Which ‘single story’ made Adichie pre-judge Mexican culture?</a:t>
            </a:r>
            <a:endParaRPr sz="17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700"/>
              <a:buFont typeface="Proxima Nova"/>
              <a:buAutoNum type="arabicPeriod"/>
            </a:pPr>
            <a:r>
              <a:rPr b="1" lang="en" sz="17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‘Nkali’</a:t>
            </a:r>
            <a:r>
              <a:rPr lang="en" sz="17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. How are ‘single stories’ created? Include ‘</a:t>
            </a:r>
            <a:r>
              <a:rPr b="1" lang="en" sz="1700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power</a:t>
            </a:r>
            <a:r>
              <a:rPr lang="en" sz="17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’ in your answer.</a:t>
            </a:r>
            <a:endParaRPr sz="17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5" name="Google Shape;135;p26"/>
          <p:cNvSpPr txBox="1"/>
          <p:nvPr/>
        </p:nvSpPr>
        <p:spPr>
          <a:xfrm>
            <a:off x="382300" y="464950"/>
            <a:ext cx="3750600" cy="3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The danger of a single story</a:t>
            </a:r>
            <a:endParaRPr sz="35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31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Chimamanda Ngozi Adichie</a:t>
            </a:r>
            <a:endParaRPr i="1" sz="31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 </a:t>
            </a:r>
            <a:endParaRPr sz="35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7"/>
          <p:cNvPicPr preferRelativeResize="0"/>
          <p:nvPr/>
        </p:nvPicPr>
        <p:blipFill rotWithShape="1">
          <a:blip r:embed="rId3">
            <a:alphaModFix amt="60000"/>
          </a:blip>
          <a:srcRect b="0" l="27235" r="27235" t="0"/>
          <a:stretch/>
        </p:blipFill>
        <p:spPr>
          <a:xfrm>
            <a:off x="0" y="0"/>
            <a:ext cx="3512602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/>
          <p:nvPr>
            <p:ph type="title"/>
          </p:nvPr>
        </p:nvSpPr>
        <p:spPr>
          <a:xfrm>
            <a:off x="128875" y="307825"/>
            <a:ext cx="32253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200">
                <a:latin typeface="Ultra"/>
                <a:ea typeface="Ultra"/>
                <a:cs typeface="Ultra"/>
                <a:sym typeface="Ultra"/>
              </a:rPr>
              <a:t>Single stories and </a:t>
            </a:r>
            <a:r>
              <a:rPr b="0" lang="en" sz="3200">
                <a:solidFill>
                  <a:srgbClr val="FFFF00"/>
                </a:solidFill>
                <a:latin typeface="Ultra"/>
                <a:ea typeface="Ultra"/>
                <a:cs typeface="Ultra"/>
                <a:sym typeface="Ultra"/>
              </a:rPr>
              <a:t>your</a:t>
            </a:r>
            <a:r>
              <a:rPr b="0" lang="en" sz="3200">
                <a:latin typeface="Ultra"/>
                <a:ea typeface="Ultra"/>
                <a:cs typeface="Ultra"/>
                <a:sym typeface="Ultra"/>
              </a:rPr>
              <a:t> knowledge of the past</a:t>
            </a:r>
            <a:endParaRPr b="0" sz="32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Identify something you know about a historical event or issue, but which is only based on a single </a:t>
            </a:r>
            <a:r>
              <a:rPr b="1" lang="en" sz="1700">
                <a:solidFill>
                  <a:srgbClr val="CC4125"/>
                </a:solidFill>
              </a:rPr>
              <a:t>perspective</a:t>
            </a:r>
            <a:r>
              <a:rPr lang="en" sz="1700"/>
              <a:t> </a:t>
            </a:r>
            <a:endParaRPr sz="1700"/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How this would your understanding change if you had access to other </a:t>
            </a:r>
            <a:r>
              <a:rPr b="1" lang="en" sz="1700">
                <a:solidFill>
                  <a:srgbClr val="CC4125"/>
                </a:solidFill>
              </a:rPr>
              <a:t>perspectives</a:t>
            </a:r>
            <a:r>
              <a:rPr lang="en" sz="1700"/>
              <a:t> about it?</a:t>
            </a:r>
            <a:endParaRPr sz="1700"/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Present your findings on a Google Slides presentation.</a:t>
            </a:r>
            <a:endParaRPr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1700"/>
              <a:t>Hint: think about a ‘stereotypical’ view you have about an event or issue from the past, based on the principle of </a:t>
            </a:r>
            <a:r>
              <a:rPr b="1" i="1" lang="en" sz="1700"/>
              <a:t>‘nkali’</a:t>
            </a:r>
            <a:r>
              <a:rPr i="1" lang="en" sz="1700"/>
              <a:t>. If you can’t think of an example, use one of ours...</a:t>
            </a:r>
            <a:endParaRPr i="1"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/>
          <p:cNvPicPr preferRelativeResize="0"/>
          <p:nvPr/>
        </p:nvPicPr>
        <p:blipFill rotWithShape="1">
          <a:blip r:embed="rId3">
            <a:alphaModFix amt="60000"/>
          </a:blip>
          <a:srcRect b="0" l="27208" r="27208" t="0"/>
          <a:stretch/>
        </p:blipFill>
        <p:spPr>
          <a:xfrm>
            <a:off x="0" y="0"/>
            <a:ext cx="3512602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 txBox="1"/>
          <p:nvPr>
            <p:ph type="title"/>
          </p:nvPr>
        </p:nvSpPr>
        <p:spPr>
          <a:xfrm>
            <a:off x="217850" y="307825"/>
            <a:ext cx="30618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400">
                <a:latin typeface="Ultra"/>
                <a:ea typeface="Ultra"/>
                <a:cs typeface="Ultra"/>
                <a:sym typeface="Ultra"/>
              </a:rPr>
              <a:t>Links to the TOK exhibition</a:t>
            </a:r>
            <a:endParaRPr b="0" sz="34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Related exhibition prompt</a:t>
            </a:r>
            <a:r>
              <a:rPr i="1" lang="en" sz="1900"/>
              <a:t> Who owns knowledge? (IAP-29) </a:t>
            </a:r>
            <a:endParaRPr i="1" sz="1900"/>
          </a:p>
          <a:p>
            <a:pPr indent="-349250" lvl="0" marL="457200" rtl="0" algn="l">
              <a:spcBef>
                <a:spcPts val="16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Refer to the ideas from this lesson to answer this question.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For example, think about who determines the way we understand other cultures, societies, and histories - and whether we should question the validity of this knowledge.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Which objects could help to illustrate your answer?</a:t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 rotWithShape="1">
          <a:blip r:embed="rId3">
            <a:alphaModFix/>
          </a:blip>
          <a:srcRect b="0" l="15659" r="15659" t="0"/>
          <a:stretch/>
        </p:blipFill>
        <p:spPr>
          <a:xfrm>
            <a:off x="5096625" y="1016446"/>
            <a:ext cx="3137945" cy="3037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746925" y="1285700"/>
            <a:ext cx="4349700" cy="24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“Single stories feed confirmation biases.”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Do you agree? Justify your answer. 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 rot="-5400000">
            <a:off x="-1204225" y="1951875"/>
            <a:ext cx="44568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Linking this lesson to the course</a:t>
            </a:r>
            <a:endParaRPr sz="2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2002325" y="371625"/>
            <a:ext cx="68301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 sz="1400"/>
              <a:t>During this lesson, we consider the </a:t>
            </a:r>
            <a:r>
              <a:rPr i="1" lang="en" sz="1400">
                <a:highlight>
                  <a:srgbClr val="D0E0E3"/>
                </a:highlight>
              </a:rPr>
              <a:t>highlighted</a:t>
            </a:r>
            <a:r>
              <a:rPr i="1" lang="en" sz="1400"/>
              <a:t> aspects of the TOK course</a:t>
            </a:r>
            <a:endParaRPr i="1"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i="1" lang="en" sz="1400"/>
              <a:t>The images used in the presentation slides can also give students ideas about selecting exhibition objects; see also our link below to </a:t>
            </a:r>
            <a:r>
              <a:rPr b="1" i="1" lang="en" sz="1400">
                <a:highlight>
                  <a:srgbClr val="FBD1E6"/>
                </a:highlight>
              </a:rPr>
              <a:t>specific IA prompts</a:t>
            </a:r>
            <a:endParaRPr i="1" sz="1400"/>
          </a:p>
        </p:txBody>
      </p:sp>
      <p:graphicFrame>
        <p:nvGraphicFramePr>
          <p:cNvPr id="162" name="Google Shape;162;p30"/>
          <p:cNvGraphicFramePr/>
          <p:nvPr/>
        </p:nvGraphicFramePr>
        <p:xfrm>
          <a:off x="2002350" y="176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{608BDA2C-982E-45E3-8FBB-72162402B5E2}</a:tableStyleId>
              </a:tblPr>
              <a:tblGrid>
                <a:gridCol w="1694025"/>
                <a:gridCol w="1694025"/>
                <a:gridCol w="1694025"/>
                <a:gridCol w="1694025"/>
              </a:tblGrid>
              <a:tr h="58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CORE THEME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OPTIONAL THEMES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AREAS OF KNOWLEDGE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TOK ASSESSMENT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822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Knowledge &amp; the knower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Indigenous societies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arts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essay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7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Language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History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vMerge="1"/>
              </a:tr>
              <a:tr h="484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Politics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human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exhibition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Could be linked to IAP-3 (reliability), IAP-12 (bias), IAP-26 (interactions), IAP-29 (owns)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BD1E6"/>
                    </a:solidFill>
                  </a:tcPr>
                </a:tc>
              </a:tr>
              <a:tr h="528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Religion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Mathematics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511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Technology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The natural sciences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